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3" r:id="rId10"/>
    <p:sldId id="267" r:id="rId11"/>
    <p:sldId id="268" r:id="rId12"/>
    <p:sldId id="264" r:id="rId13"/>
    <p:sldId id="262" r:id="rId14"/>
    <p:sldId id="269" r:id="rId15"/>
    <p:sldId id="270" r:id="rId16"/>
    <p:sldId id="271" r:id="rId17"/>
    <p:sldId id="272" r:id="rId18"/>
    <p:sldId id="275" r:id="rId19"/>
    <p:sldId id="273" r:id="rId20"/>
    <p:sldId id="274" r:id="rId21"/>
    <p:sldId id="276" r:id="rId22"/>
    <p:sldId id="277" r:id="rId23"/>
    <p:sldId id="279" r:id="rId24"/>
    <p:sldId id="280" r:id="rId25"/>
    <p:sldId id="281" r:id="rId26"/>
    <p:sldId id="283" r:id="rId27"/>
    <p:sldId id="284" r:id="rId28"/>
    <p:sldId id="282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45"/>
    <p:restoredTop sz="94503"/>
  </p:normalViewPr>
  <p:slideViewPr>
    <p:cSldViewPr snapToGrid="0" snapToObjects="1">
      <p:cViewPr varScale="1">
        <p:scale>
          <a:sx n="92" d="100"/>
          <a:sy n="92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7BA3-FD96-0D4E-AE8D-BAA110225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4DCDF-BB7F-234E-83ED-1FFAC3FF8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C0F10-B1F5-6143-BBD6-EB0BEBA9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3B26D-5A07-3B46-A621-A363D47CCAF8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1A45-7021-D144-B8EE-700FA06B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1CAD4-14B0-D341-A579-E34493F9D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FD84-1699-F840-9FD7-9D0B2396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12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168C-0D41-8E4B-945D-A0E4E01E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2E5C2-C3D4-EB46-B384-01053C8D0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7CC78-C7DE-7B4E-8DFF-923985864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3B26D-5A07-3B46-A621-A363D47CCAF8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43B63-C39B-B545-96F4-289BBA29A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E7C85-52F4-5444-AD68-D17FC5EF7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FD84-1699-F840-9FD7-9D0B2396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99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5FD310-1513-0942-99A4-23BEA38F14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CE835-CA22-D542-88CE-C382C37CE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E4879-4C39-2B49-9F4F-7C0F3410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3B26D-5A07-3B46-A621-A363D47CCAF8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EE544-3DC6-8B4F-8E10-5A6B7CE3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D1EC1-6244-F941-8599-6EA41408F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FD84-1699-F840-9FD7-9D0B2396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77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9472-8A03-3F4D-AD8D-82D27C1A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0939C-8D41-1645-97A7-53E00AFEA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73030-0240-A443-9284-A5287DCC3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3B26D-5A07-3B46-A621-A363D47CCAF8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23576-1AB1-E441-B8A4-BC9187FA2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7252E-C23A-744D-954E-0B0C6BDA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FD84-1699-F840-9FD7-9D0B2396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94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97C8-DAA8-DA4A-9457-502825779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122FE-28ED-1445-8C9B-9D680AA1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E2BD1-AD47-B744-80C3-D1C0F0EF0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3B26D-5A07-3B46-A621-A363D47CCAF8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2A810-6EDB-EC48-A338-BE7630AF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AFA90-4FEC-C046-8DF4-78D11EF1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FD84-1699-F840-9FD7-9D0B2396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6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AA87B-697A-C549-892E-CF2A9595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8C1AE-50E4-D944-9459-CCDFB4369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C00BB2-06A2-D948-811B-FBC2EE89F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3D302-1CBE-B64B-9531-8FCDACA9B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3B26D-5A07-3B46-A621-A363D47CCAF8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96F88-C488-654D-8473-B291397D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015C1-EE0A-A14B-B5A7-EB461F4E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FD84-1699-F840-9FD7-9D0B2396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86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0CE64-9D55-EA48-8272-4AC7E1A6D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9E594-E177-7D4D-9F02-2498BCD85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D284B-74A3-2A40-8ADE-F501719B8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A3D2A7-C33A-2341-8DC3-B78C1481A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F63EE-2CF5-384E-97AC-965B97BD5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8AA084-9B29-704E-A1A7-1FCA70ACF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3B26D-5A07-3B46-A621-A363D47CCAF8}" type="datetimeFigureOut">
              <a:rPr lang="en-US" smtClean="0"/>
              <a:t>3/25/22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9B131C-ADFF-AB49-9355-896857C6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B1FB1-3AF2-0E42-A6E3-8EB70E51F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FD84-1699-F840-9FD7-9D0B2396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99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29B5-4C6F-D14D-8840-7D96E98E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5626CB-02A8-DC43-9E29-B6B36198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3B26D-5A07-3B46-A621-A363D47CCAF8}" type="datetimeFigureOut">
              <a:rPr lang="en-US" smtClean="0"/>
              <a:t>3/25/22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7CD2E5-E320-5C4E-BB97-9189D86AA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FA5FC-5871-6643-86DF-D8BD4F117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FD84-1699-F840-9FD7-9D0B2396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67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5EFA12-BF8D-BE47-A010-82EA084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3B26D-5A07-3B46-A621-A363D47CCAF8}" type="datetimeFigureOut">
              <a:rPr lang="en-US" smtClean="0"/>
              <a:t>3/25/22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0CF1B-6AC8-794B-B383-A8F16EF16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C49C8-C994-5A4B-8945-02B9E178C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FD84-1699-F840-9FD7-9D0B2396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E35E4-67F1-9740-B8E4-14AE9D722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92382-71D2-E345-B8B4-76BEDA84C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16901-A44C-7145-8186-C7E182BDC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C449C-85B7-C041-94EE-162306EEE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3B26D-5A07-3B46-A621-A363D47CCAF8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A637C-E358-654B-806B-B612C0EC8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3EA5C-2869-0046-A652-42583739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FD84-1699-F840-9FD7-9D0B2396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25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2517E-CDCF-774E-9BA3-9603B00A2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B90F30-0CE0-6147-BED8-961E28651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04425-E428-6D4A-966F-E8836D088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CCFAD-2534-5847-B810-D044EECB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3B26D-5A07-3B46-A621-A363D47CCAF8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3225B-3C0F-6640-953C-8DE4F5F7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EE403-AC77-D54F-A00E-E8120D7F9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FD84-1699-F840-9FD7-9D0B2396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4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56BCC-9EE6-6445-B650-D21243E5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927EA-F17F-9646-BE12-6DFFD6557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BAC32-DDAE-6046-BE11-3CEE53EEC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3B26D-5A07-3B46-A621-A363D47CCAF8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FA25F-D319-8E44-B878-DA06A7C4ED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0E87B-0826-4E42-8120-639945BDB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4FD84-1699-F840-9FD7-9D0B2396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24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E1BF89-58E4-CB43-A0F1-65CE2809075B}"/>
              </a:ext>
            </a:extLst>
          </p:cNvPr>
          <p:cNvSpPr txBox="1"/>
          <p:nvPr/>
        </p:nvSpPr>
        <p:spPr>
          <a:xfrm flipH="1">
            <a:off x="1094869" y="589547"/>
            <a:ext cx="933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calculate tag location in 3d environments in real time with </a:t>
            </a:r>
            <a:r>
              <a:rPr lang="en-US" dirty="0" err="1"/>
              <a:t>NLoS</a:t>
            </a:r>
            <a:r>
              <a:rPr lang="en-US" dirty="0"/>
              <a:t> </a:t>
            </a:r>
            <a:r>
              <a:rPr lang="en-US" dirty="0" err="1"/>
              <a:t>TDoA</a:t>
            </a:r>
            <a:r>
              <a:rPr lang="en-US" dirty="0"/>
              <a:t> based on </a:t>
            </a:r>
            <a:r>
              <a:rPr lang="en-US" dirty="0" err="1"/>
              <a:t>PnPLoc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CBF2F-B106-6343-84D2-932898F05A82}"/>
              </a:ext>
            </a:extLst>
          </p:cNvPr>
          <p:cNvSpPr txBox="1"/>
          <p:nvPr/>
        </p:nvSpPr>
        <p:spPr>
          <a:xfrm>
            <a:off x="1094871" y="1431758"/>
            <a:ext cx="78421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How: identify </a:t>
            </a:r>
            <a:r>
              <a:rPr lang="en-US" dirty="0" err="1"/>
              <a:t>NLoS</a:t>
            </a:r>
            <a:r>
              <a:rPr lang="en-US" dirty="0"/>
              <a:t> signal and path info (# of reflection; penetration; path length) </a:t>
            </a:r>
          </a:p>
          <a:p>
            <a:r>
              <a:rPr lang="en-US" dirty="0"/>
              <a:t>from Energy strength in CIR peak signal</a:t>
            </a:r>
          </a:p>
          <a:p>
            <a:endParaRPr lang="en-US" dirty="0"/>
          </a:p>
          <a:p>
            <a:r>
              <a:rPr lang="en-US" dirty="0"/>
              <a:t>real time: light computation</a:t>
            </a:r>
          </a:p>
          <a:p>
            <a:endParaRPr lang="en-US" dirty="0"/>
          </a:p>
          <a:p>
            <a:r>
              <a:rPr lang="en-US" dirty="0"/>
              <a:t>Initial thoughts:</a:t>
            </a:r>
          </a:p>
        </p:txBody>
      </p:sp>
    </p:spTree>
    <p:extLst>
      <p:ext uri="{BB962C8B-B14F-4D97-AF65-F5344CB8AC3E}">
        <p14:creationId xmlns:p14="http://schemas.microsoft.com/office/powerpoint/2010/main" val="409057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4096D4-5860-BB49-AE5B-BAB02AC807D2}"/>
              </a:ext>
            </a:extLst>
          </p:cNvPr>
          <p:cNvSpPr txBox="1"/>
          <p:nvPr/>
        </p:nvSpPr>
        <p:spPr>
          <a:xfrm>
            <a:off x="0" y="141890"/>
            <a:ext cx="131666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DW1000 distinguish first path signal:</a:t>
            </a:r>
            <a:r>
              <a:rPr lang="zh-CN" altLang="en-US" dirty="0"/>
              <a:t> </a:t>
            </a:r>
            <a:r>
              <a:rPr lang="en-US" altLang="zh-CN"/>
              <a:t>(DW1000 User Manual)</a:t>
            </a:r>
            <a:endParaRPr lang="en-US" dirty="0"/>
          </a:p>
          <a:p>
            <a:r>
              <a:rPr lang="en-US" dirty="0"/>
              <a:t>LDE algorithm;</a:t>
            </a:r>
          </a:p>
          <a:p>
            <a:r>
              <a:rPr lang="en-US" dirty="0"/>
              <a:t>NTM = 12 or 13(best performance) “Noise Threshold Multiplier. This is a factor by which the observed noise level is multiplied to set </a:t>
            </a:r>
          </a:p>
          <a:p>
            <a:r>
              <a:rPr lang="en-US" dirty="0"/>
              <a:t>the threshold for the LDE algorithm’s first path search. “</a:t>
            </a:r>
          </a:p>
          <a:p>
            <a:r>
              <a:rPr lang="en-US" dirty="0"/>
              <a:t>PMULT = 3(best performance) “Peak Multiplier. This sets a factor by which the peak value of estimated noise is increased in order</a:t>
            </a:r>
          </a:p>
          <a:p>
            <a:r>
              <a:rPr lang="en-US" dirty="0"/>
              <a:t> to set the threshold for first path searching.”</a:t>
            </a:r>
          </a:p>
          <a:p>
            <a:r>
              <a:rPr lang="en-US" dirty="0"/>
              <a:t>Preamble sequence “The preamble is a repeated sequence of pulses following a pattern defined in the IEEE 802.15.4 standard. “</a:t>
            </a:r>
          </a:p>
          <a:p>
            <a:r>
              <a:rPr lang="en-US" dirty="0"/>
              <a:t>” On each numbered channel the 802.15.4 standard defines two preamble codes for the nominal 16 MHz PRF (pulse repetition frequency) </a:t>
            </a:r>
          </a:p>
          <a:p>
            <a:r>
              <a:rPr lang="en-US" dirty="0"/>
              <a:t>and four preamble codes for the nominal 64 MHz PRF. “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9CDB8-42F7-E047-A533-C7998257B440}"/>
              </a:ext>
            </a:extLst>
          </p:cNvPr>
          <p:cNvSpPr txBox="1"/>
          <p:nvPr/>
        </p:nvSpPr>
        <p:spPr>
          <a:xfrm>
            <a:off x="0" y="2970299"/>
            <a:ext cx="123319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Idea: add one ”preamble bit” to the signal and flip the node for each round of transmission </a:t>
            </a:r>
            <a:r>
              <a:rPr lang="en-US" dirty="0">
                <a:sym typeface="Wingdings" pitchFamily="2" charset="2"/>
              </a:rPr>
              <a:t> separate noises with the same </a:t>
            </a:r>
          </a:p>
          <a:p>
            <a:r>
              <a:rPr lang="en-US" dirty="0">
                <a:sym typeface="Wingdings" pitchFamily="2" charset="2"/>
              </a:rPr>
              <a:t>Preamble sequence</a:t>
            </a:r>
          </a:p>
          <a:p>
            <a:r>
              <a:rPr lang="en-US" dirty="0">
                <a:sym typeface="Wingdings" pitchFamily="2" charset="2"/>
              </a:rPr>
              <a:t>Information needed: how to see the preamble sequence of noises; if preamble distinguishes channels, how are Poll msg sent and </a:t>
            </a:r>
          </a:p>
          <a:p>
            <a:r>
              <a:rPr lang="en-US" dirty="0">
                <a:sym typeface="Wingdings" pitchFamily="2" charset="2"/>
              </a:rPr>
              <a:t>received o</a:t>
            </a:r>
            <a:r>
              <a:rPr lang="en-US" dirty="0"/>
              <a:t>n channel level?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F8D1D-9E96-3341-AF0F-0FFA3F01E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3714"/>
            <a:ext cx="7650347" cy="244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6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0860A4-6857-8A4A-9E56-9BB673A87163}"/>
              </a:ext>
            </a:extLst>
          </p:cNvPr>
          <p:cNvSpPr txBox="1"/>
          <p:nvPr/>
        </p:nvSpPr>
        <p:spPr>
          <a:xfrm>
            <a:off x="2545976" y="1434353"/>
            <a:ext cx="5326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minimize inter-symbol interference(ISI): Cyclic prefix</a:t>
            </a:r>
          </a:p>
          <a:p>
            <a:r>
              <a:rPr lang="en-US" dirty="0"/>
              <a:t>To reduce errors by preamble structures: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336B59-3207-7A4B-AE8A-F98B1AC0BD5B}"/>
              </a:ext>
            </a:extLst>
          </p:cNvPr>
          <p:cNvSpPr txBox="1"/>
          <p:nvPr/>
        </p:nvSpPr>
        <p:spPr>
          <a:xfrm>
            <a:off x="1129553" y="4123765"/>
            <a:ext cx="8788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problem I want to solve: time estimation accuracy in multipath wireless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68327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B01BD365-AD03-0546-A45F-CC039B5F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7988300" cy="3721100"/>
          </a:xfrm>
          <a:prstGeom prst="rect">
            <a:avLst/>
          </a:prstGeom>
        </p:spPr>
      </p:pic>
      <p:pic>
        <p:nvPicPr>
          <p:cNvPr id="5" name="Picture 4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657206EE-2F91-8345-A654-3255B315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3873500"/>
            <a:ext cx="77089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77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31525F-BC7C-FD40-BAF7-B699E26AD1DC}"/>
              </a:ext>
            </a:extLst>
          </p:cNvPr>
          <p:cNvSpPr txBox="1"/>
          <p:nvPr/>
        </p:nvSpPr>
        <p:spPr>
          <a:xfrm>
            <a:off x="1371600" y="1491916"/>
            <a:ext cx="98868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Contour map website:</a:t>
            </a:r>
          </a:p>
          <a:p>
            <a:r>
              <a:rPr lang="en-US" dirty="0"/>
              <a:t>Cannot predict actual </a:t>
            </a:r>
            <a:r>
              <a:rPr lang="en-US" dirty="0" err="1"/>
              <a:t>Tdoa</a:t>
            </a:r>
            <a:r>
              <a:rPr lang="en-US" dirty="0"/>
              <a:t>. Thus, cannot predict error based on </a:t>
            </a:r>
            <a:r>
              <a:rPr lang="en-US" dirty="0" err="1"/>
              <a:t>Tdoa</a:t>
            </a:r>
            <a:r>
              <a:rPr lang="en-US" dirty="0"/>
              <a:t>/</a:t>
            </a:r>
            <a:r>
              <a:rPr lang="en-US" dirty="0" err="1"/>
              <a:t>Twr</a:t>
            </a:r>
            <a:r>
              <a:rPr lang="en-US" dirty="0"/>
              <a:t> algorithm &amp; anchor locations</a:t>
            </a:r>
          </a:p>
          <a:p>
            <a:r>
              <a:rPr lang="en-US" dirty="0"/>
              <a:t>Location calculation should be accurate based on algorithm</a:t>
            </a:r>
          </a:p>
          <a:p>
            <a:endParaRPr lang="en-US" dirty="0"/>
          </a:p>
          <a:p>
            <a:r>
              <a:rPr lang="en-US" dirty="0"/>
              <a:t>Localization error causes in </a:t>
            </a:r>
            <a:r>
              <a:rPr lang="en-US" dirty="0" err="1"/>
              <a:t>LoS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Things we cannot do much about:</a:t>
            </a:r>
          </a:p>
          <a:p>
            <a:r>
              <a:rPr lang="en-US" dirty="0"/>
              <a:t>signal processing time in Arduino board;</a:t>
            </a:r>
          </a:p>
          <a:p>
            <a:r>
              <a:rPr lang="en-US" dirty="0"/>
              <a:t>signal interference</a:t>
            </a:r>
          </a:p>
        </p:txBody>
      </p:sp>
    </p:spTree>
    <p:extLst>
      <p:ext uri="{BB962C8B-B14F-4D97-AF65-F5344CB8AC3E}">
        <p14:creationId xmlns:p14="http://schemas.microsoft.com/office/powerpoint/2010/main" val="3650788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61CEA0-C732-8A45-A8B1-D65E4FEA4B3E}"/>
              </a:ext>
            </a:extLst>
          </p:cNvPr>
          <p:cNvSpPr txBox="1"/>
          <p:nvPr/>
        </p:nvSpPr>
        <p:spPr>
          <a:xfrm>
            <a:off x="2970721" y="2721114"/>
            <a:ext cx="625055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Multi-Floor </a:t>
            </a:r>
            <a:r>
              <a:rPr lang="en-US" sz="5000" dirty="0" err="1"/>
              <a:t>Seperation</a:t>
            </a:r>
            <a:r>
              <a:rPr lang="en-US" sz="5000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317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24C06D-1E95-504F-8D59-5AA9ECF8A7A9}"/>
              </a:ext>
            </a:extLst>
          </p:cNvPr>
          <p:cNvSpPr txBox="1"/>
          <p:nvPr/>
        </p:nvSpPr>
        <p:spPr>
          <a:xfrm>
            <a:off x="448235" y="358588"/>
            <a:ext cx="10355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FP_PW: -80 </a:t>
            </a:r>
            <a:r>
              <a:rPr lang="en-US" dirty="0" err="1"/>
              <a:t>LoS</a:t>
            </a:r>
            <a:r>
              <a:rPr lang="en-US" dirty="0"/>
              <a:t> in conference room</a:t>
            </a:r>
          </a:p>
          <a:p>
            <a:r>
              <a:rPr lang="en-US" dirty="0"/>
              <a:t>Decrease to -110 after 3-4 walls or one ceiling in Klaus(precast concrete; worse if made of congregated steel)</a:t>
            </a:r>
          </a:p>
          <a:p>
            <a:r>
              <a:rPr lang="en-US" dirty="0"/>
              <a:t>Then undetectable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30475-48FB-1247-AD9F-D750A0395D17}"/>
              </a:ext>
            </a:extLst>
          </p:cNvPr>
          <p:cNvSpPr txBox="1"/>
          <p:nvPr/>
        </p:nvSpPr>
        <p:spPr>
          <a:xfrm>
            <a:off x="448235" y="1900518"/>
            <a:ext cx="750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anchors need to be deployed every 3-4 walls on each floor for full coverage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8384A-54BD-0448-ADA3-AF2719EBC777}"/>
              </a:ext>
            </a:extLst>
          </p:cNvPr>
          <p:cNvSpPr txBox="1"/>
          <p:nvPr/>
        </p:nvSpPr>
        <p:spPr>
          <a:xfrm>
            <a:off x="1318922" y="3244334"/>
            <a:ext cx="663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path loss: Log distance model with floor attenuation factor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5A895-F0AD-F448-A7FB-13F022B6BE52}"/>
              </a:ext>
            </a:extLst>
          </p:cNvPr>
          <p:cNvSpPr txBox="1"/>
          <p:nvPr/>
        </p:nvSpPr>
        <p:spPr>
          <a:xfrm>
            <a:off x="1037212" y="3808308"/>
            <a:ext cx="89763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state:</a:t>
            </a:r>
          </a:p>
          <a:p>
            <a:r>
              <a:rPr lang="en-US" dirty="0"/>
              <a:t>Added floor id</a:t>
            </a:r>
          </a:p>
          <a:p>
            <a:r>
              <a:rPr lang="en-US" dirty="0"/>
              <a:t>Filter </a:t>
            </a:r>
            <a:r>
              <a:rPr lang="en-US" dirty="0" err="1"/>
              <a:t>TDoA</a:t>
            </a:r>
            <a:r>
              <a:rPr lang="en-US" dirty="0"/>
              <a:t> smaller than threshold</a:t>
            </a:r>
          </a:p>
          <a:p>
            <a:endParaRPr lang="en-US" dirty="0"/>
          </a:p>
          <a:p>
            <a:r>
              <a:rPr lang="en-US" dirty="0"/>
              <a:t>Tag aligns its floor id with character signal(first signal received; beacon signal);</a:t>
            </a:r>
          </a:p>
          <a:p>
            <a:r>
              <a:rPr lang="en-US" dirty="0"/>
              <a:t>If </a:t>
            </a:r>
            <a:r>
              <a:rPr lang="en-US" dirty="0" err="1"/>
              <a:t>other_FPPW</a:t>
            </a:r>
            <a:r>
              <a:rPr lang="en-US" dirty="0"/>
              <a:t> from one floor &gt; </a:t>
            </a:r>
            <a:r>
              <a:rPr lang="en-US" dirty="0" err="1"/>
              <a:t>this_FPPW</a:t>
            </a:r>
            <a:r>
              <a:rPr lang="en-US" dirty="0"/>
              <a:t>(the last signal from this floor) for 5 times in a row, </a:t>
            </a:r>
          </a:p>
          <a:p>
            <a:r>
              <a:rPr lang="en-US" dirty="0"/>
              <a:t>change </a:t>
            </a:r>
            <a:r>
              <a:rPr lang="en-US" dirty="0" err="1"/>
              <a:t>tagFloor</a:t>
            </a:r>
            <a:r>
              <a:rPr lang="en-US" dirty="0"/>
              <a:t> to </a:t>
            </a:r>
            <a:r>
              <a:rPr lang="en-US" dirty="0" err="1"/>
              <a:t>other_FPPW</a:t>
            </a:r>
            <a:r>
              <a:rPr lang="en-US" dirty="0"/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64E0FA-1DC0-4048-8DF8-2B6C8B11EEEC}"/>
              </a:ext>
            </a:extLst>
          </p:cNvPr>
          <p:cNvSpPr txBox="1"/>
          <p:nvPr/>
        </p:nvSpPr>
        <p:spPr>
          <a:xfrm>
            <a:off x="5838569" y="2388335"/>
            <a:ext cx="6517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&gt;=2 walls: cannot hear from all 3 anchors cannot calculate location</a:t>
            </a:r>
          </a:p>
          <a:p>
            <a:r>
              <a:rPr lang="en-US" dirty="0"/>
              <a:t>	 or </a:t>
            </a:r>
            <a:r>
              <a:rPr lang="en-US" dirty="0" err="1"/>
              <a:t>TDoA</a:t>
            </a:r>
            <a:r>
              <a:rPr lang="en-US" dirty="0"/>
              <a:t> too large, filtered out</a:t>
            </a:r>
          </a:p>
        </p:txBody>
      </p:sp>
    </p:spTree>
    <p:extLst>
      <p:ext uri="{BB962C8B-B14F-4D97-AF65-F5344CB8AC3E}">
        <p14:creationId xmlns:p14="http://schemas.microsoft.com/office/powerpoint/2010/main" val="3951216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CEA702DD-8833-7F4D-8254-C80C021F7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257" y="0"/>
            <a:ext cx="514148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C0531F-72E2-E14B-A381-6822224A255E}"/>
              </a:ext>
            </a:extLst>
          </p:cNvPr>
          <p:cNvSpPr txBox="1"/>
          <p:nvPr/>
        </p:nvSpPr>
        <p:spPr>
          <a:xfrm>
            <a:off x="8915399" y="2177143"/>
            <a:ext cx="28765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Record # of </a:t>
            </a:r>
            <a:r>
              <a:rPr lang="en-US" dirty="0" err="1"/>
              <a:t>msgs</a:t>
            </a:r>
            <a:r>
              <a:rPr lang="en-US" dirty="0"/>
              <a:t>:</a:t>
            </a:r>
          </a:p>
          <a:p>
            <a:r>
              <a:rPr lang="en-US" dirty="0"/>
              <a:t>Reduce number of messages</a:t>
            </a:r>
          </a:p>
          <a:p>
            <a:endParaRPr lang="en-US" dirty="0"/>
          </a:p>
          <a:p>
            <a:r>
              <a:rPr lang="en-US" dirty="0"/>
              <a:t>Optimization:</a:t>
            </a:r>
          </a:p>
          <a:p>
            <a:r>
              <a:rPr lang="en-US" dirty="0"/>
              <a:t>Send start msg again</a:t>
            </a:r>
          </a:p>
          <a:p>
            <a:endParaRPr lang="en-US" dirty="0"/>
          </a:p>
          <a:p>
            <a:r>
              <a:rPr lang="en-US" dirty="0"/>
              <a:t>Draw a </a:t>
            </a:r>
            <a:r>
              <a:rPr lang="en-US"/>
              <a:t>timing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1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07F9706D-6507-ED4C-A7E9-E11A851D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08" y="0"/>
            <a:ext cx="9147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19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DFC9CBF2-38A9-B648-B2B1-2584A0014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257" y="0"/>
            <a:ext cx="5141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99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whiteboard&#10;&#10;Description automatically generated">
            <a:extLst>
              <a:ext uri="{FF2B5EF4-FFF2-40B4-BE49-F238E27FC236}">
                <a16:creationId xmlns:a16="http://schemas.microsoft.com/office/drawing/2014/main" id="{A7BFE41E-F7CB-F244-86FB-EDBAFF19B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257" y="0"/>
            <a:ext cx="514148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1CD09B-E672-EE46-9368-527C751B0627}"/>
              </a:ext>
            </a:extLst>
          </p:cNvPr>
          <p:cNvSpPr txBox="1"/>
          <p:nvPr/>
        </p:nvSpPr>
        <p:spPr>
          <a:xfrm>
            <a:off x="10330774" y="2937753"/>
            <a:ext cx="18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group size</a:t>
            </a:r>
          </a:p>
        </p:txBody>
      </p:sp>
    </p:spTree>
    <p:extLst>
      <p:ext uri="{BB962C8B-B14F-4D97-AF65-F5344CB8AC3E}">
        <p14:creationId xmlns:p14="http://schemas.microsoft.com/office/powerpoint/2010/main" val="298827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373E0-F3FC-6446-8027-DC3D4BBF3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52" y="0"/>
            <a:ext cx="11097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87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n a whiteboard&#10;&#10;Description automatically generated with low confidence">
            <a:extLst>
              <a:ext uri="{FF2B5EF4-FFF2-40B4-BE49-F238E27FC236}">
                <a16:creationId xmlns:a16="http://schemas.microsoft.com/office/drawing/2014/main" id="{38940C26-2350-BC40-B3A3-DFC0E83DB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257" y="0"/>
            <a:ext cx="514148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487849-B828-E34D-A7C0-83B29A0C1E6B}"/>
              </a:ext>
            </a:extLst>
          </p:cNvPr>
          <p:cNvSpPr txBox="1"/>
          <p:nvPr/>
        </p:nvSpPr>
        <p:spPr>
          <a:xfrm>
            <a:off x="9753600" y="2090057"/>
            <a:ext cx="218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Graph:</a:t>
            </a:r>
          </a:p>
          <a:p>
            <a:r>
              <a:rPr lang="en-US" dirty="0"/>
              <a:t>Update </a:t>
            </a:r>
            <a:r>
              <a:rPr lang="en-US" dirty="0" err="1"/>
              <a:t>rate&amp;fairness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55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D7771-6E91-9342-B368-B928D4D83D04}"/>
              </a:ext>
            </a:extLst>
          </p:cNvPr>
          <p:cNvSpPr txBox="1"/>
          <p:nvPr/>
        </p:nvSpPr>
        <p:spPr>
          <a:xfrm>
            <a:off x="542925" y="542925"/>
            <a:ext cx="7963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anchor locations for 100 times: </a:t>
            </a:r>
            <a:r>
              <a:rPr lang="en-US" dirty="0" err="1"/>
              <a:t>zsh</a:t>
            </a:r>
            <a:r>
              <a:rPr lang="en-US" dirty="0"/>
              <a:t>: killed(out of memory)</a:t>
            </a:r>
          </a:p>
          <a:p>
            <a:r>
              <a:rPr lang="en-US" dirty="0"/>
              <a:t>	analysis: 861samples*8inits*8resp*100counts+errorlist861*8*2(</a:t>
            </a:r>
            <a:r>
              <a:rPr lang="en-US" dirty="0" err="1"/>
              <a:t>twolists</a:t>
            </a:r>
            <a:r>
              <a:rPr lang="en-US" dirty="0"/>
              <a:t>)</a:t>
            </a:r>
          </a:p>
          <a:p>
            <a:r>
              <a:rPr lang="en-US" dirty="0"/>
              <a:t>Same issue for 50 times</a:t>
            </a:r>
          </a:p>
        </p:txBody>
      </p:sp>
    </p:spTree>
    <p:extLst>
      <p:ext uri="{BB962C8B-B14F-4D97-AF65-F5344CB8AC3E}">
        <p14:creationId xmlns:p14="http://schemas.microsoft.com/office/powerpoint/2010/main" val="1664628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AE7AA-1189-944C-95F7-0DAEA72E96AC}"/>
              </a:ext>
            </a:extLst>
          </p:cNvPr>
          <p:cNvSpPr txBox="1"/>
          <p:nvPr/>
        </p:nvSpPr>
        <p:spPr>
          <a:xfrm>
            <a:off x="314325" y="528637"/>
            <a:ext cx="1107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set of anchors for 10 times, each time with one round of rotation for initiating with </a:t>
            </a:r>
            <a:r>
              <a:rPr lang="en-US" dirty="0" err="1"/>
              <a:t>DoP</a:t>
            </a:r>
            <a:r>
              <a:rPr lang="en-US" dirty="0"/>
              <a:t>, noise mu = 0&amp;var = 1m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F4667-3222-9A4D-B348-FFCA0862680A}"/>
              </a:ext>
            </a:extLst>
          </p:cNvPr>
          <p:cNvSpPr txBox="1"/>
          <p:nvPr/>
        </p:nvSpPr>
        <p:spPr>
          <a:xfrm>
            <a:off x="314325" y="1214438"/>
            <a:ext cx="3450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Anchors 1</a:t>
            </a:r>
            <a:r>
              <a:rPr lang="en-US" baseline="30000" dirty="0"/>
              <a:t>st</a:t>
            </a:r>
            <a:r>
              <a:rPr lang="en-US" dirty="0"/>
              <a:t> floor; samples 1</a:t>
            </a:r>
            <a:r>
              <a:rPr lang="en-US" baseline="30000" dirty="0"/>
              <a:t>st</a:t>
            </a:r>
            <a:r>
              <a:rPr lang="en-US" dirty="0"/>
              <a:t> floor: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6862F-96DB-8345-AB1D-1B313A92B362}"/>
              </a:ext>
            </a:extLst>
          </p:cNvPr>
          <p:cNvSpPr txBox="1"/>
          <p:nvPr/>
        </p:nvSpPr>
        <p:spPr>
          <a:xfrm>
            <a:off x="859269" y="6196355"/>
            <a:ext cx="3526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</a:t>
            </a:r>
            <a:r>
              <a:rPr lang="en-US" sz="1500" dirty="0"/>
              <a:t> coordinates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93561-2863-5F40-91E5-74048DDF63CF}"/>
              </a:ext>
            </a:extLst>
          </p:cNvPr>
          <p:cNvSpPr txBox="1"/>
          <p:nvPr/>
        </p:nvSpPr>
        <p:spPr>
          <a:xfrm>
            <a:off x="5039333" y="6196355"/>
            <a:ext cx="3990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x,y,z</a:t>
            </a:r>
            <a:r>
              <a:rPr lang="en-US" sz="1500" dirty="0"/>
              <a:t> coordinates</a:t>
            </a: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4C1BDF02-C943-0D46-BE9E-73C16F9D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62" y="1900239"/>
            <a:ext cx="3993047" cy="4126466"/>
          </a:xfrm>
          <a:prstGeom prst="rect">
            <a:avLst/>
          </a:prstGeom>
        </p:spPr>
      </p:pic>
      <p:pic>
        <p:nvPicPr>
          <p:cNvPr id="15" name="Picture 14" descr="Chart, diagram&#10;&#10;Description automatically generated">
            <a:extLst>
              <a:ext uri="{FF2B5EF4-FFF2-40B4-BE49-F238E27FC236}">
                <a16:creationId xmlns:a16="http://schemas.microsoft.com/office/drawing/2014/main" id="{F606A2CB-5671-EB4B-B5CE-6A21CA4C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264" y="1929194"/>
            <a:ext cx="3998437" cy="4126466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3A4A06F4-AED4-5D4B-B44C-219D970D7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1" y="3049072"/>
            <a:ext cx="30099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13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AE7AA-1189-944C-95F7-0DAEA72E96AC}"/>
              </a:ext>
            </a:extLst>
          </p:cNvPr>
          <p:cNvSpPr txBox="1"/>
          <p:nvPr/>
        </p:nvSpPr>
        <p:spPr>
          <a:xfrm>
            <a:off x="314325" y="528637"/>
            <a:ext cx="1107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set of anchors for 10 times, each time with one round of rotation for initiating with </a:t>
            </a:r>
            <a:r>
              <a:rPr lang="en-US" dirty="0" err="1"/>
              <a:t>DoP</a:t>
            </a:r>
            <a:r>
              <a:rPr lang="en-US" dirty="0"/>
              <a:t>, noise mu = 0&amp;var = 1m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F4667-3222-9A4D-B348-FFCA0862680A}"/>
              </a:ext>
            </a:extLst>
          </p:cNvPr>
          <p:cNvSpPr txBox="1"/>
          <p:nvPr/>
        </p:nvSpPr>
        <p:spPr>
          <a:xfrm>
            <a:off x="314325" y="1214438"/>
            <a:ext cx="358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Anchors 2</a:t>
            </a:r>
            <a:r>
              <a:rPr lang="en-US" baseline="30000" dirty="0"/>
              <a:t>nd</a:t>
            </a:r>
            <a:r>
              <a:rPr lang="en-US" dirty="0"/>
              <a:t> floor; samples 1</a:t>
            </a:r>
            <a:r>
              <a:rPr lang="en-US" baseline="30000" dirty="0"/>
              <a:t>st</a:t>
            </a:r>
            <a:r>
              <a:rPr lang="en-US" dirty="0"/>
              <a:t> floor: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6862F-96DB-8345-AB1D-1B313A92B362}"/>
              </a:ext>
            </a:extLst>
          </p:cNvPr>
          <p:cNvSpPr txBox="1"/>
          <p:nvPr/>
        </p:nvSpPr>
        <p:spPr>
          <a:xfrm>
            <a:off x="859269" y="6196355"/>
            <a:ext cx="3526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</a:t>
            </a:r>
            <a:r>
              <a:rPr lang="en-US" sz="1500" dirty="0"/>
              <a:t> coordinates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93561-2863-5F40-91E5-74048DDF63CF}"/>
              </a:ext>
            </a:extLst>
          </p:cNvPr>
          <p:cNvSpPr txBox="1"/>
          <p:nvPr/>
        </p:nvSpPr>
        <p:spPr>
          <a:xfrm>
            <a:off x="5039333" y="6196355"/>
            <a:ext cx="3990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x,y,z</a:t>
            </a:r>
            <a:r>
              <a:rPr lang="en-US" sz="1500" dirty="0"/>
              <a:t> coordinates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D4D7D3E-A56B-B340-ACCF-503ED61C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088361"/>
            <a:ext cx="4105037" cy="3603403"/>
          </a:xfrm>
          <a:prstGeom prst="rect">
            <a:avLst/>
          </a:prstGeom>
        </p:spPr>
      </p:pic>
      <p:pic>
        <p:nvPicPr>
          <p:cNvPr id="12" name="Picture 11" descr="Chart, diagram, scatter chart&#10;&#10;Description automatically generated">
            <a:extLst>
              <a:ext uri="{FF2B5EF4-FFF2-40B4-BE49-F238E27FC236}">
                <a16:creationId xmlns:a16="http://schemas.microsoft.com/office/drawing/2014/main" id="{A8A47906-1F5A-0F45-A59F-774BEE725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333" y="2088361"/>
            <a:ext cx="3511650" cy="360340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B29564F5-3F25-6849-8DD1-5E1254137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317" y="2969312"/>
            <a:ext cx="29718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24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AE7AA-1189-944C-95F7-0DAEA72E96AC}"/>
              </a:ext>
            </a:extLst>
          </p:cNvPr>
          <p:cNvSpPr txBox="1"/>
          <p:nvPr/>
        </p:nvSpPr>
        <p:spPr>
          <a:xfrm>
            <a:off x="314325" y="528637"/>
            <a:ext cx="1107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set of anchors for 10 times, each time with one round of rotation for initiating with </a:t>
            </a:r>
            <a:r>
              <a:rPr lang="en-US" dirty="0" err="1"/>
              <a:t>DoP</a:t>
            </a:r>
            <a:r>
              <a:rPr lang="en-US" dirty="0"/>
              <a:t>, noise mu = 0&amp;var = 1m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F4667-3222-9A4D-B348-FFCA0862680A}"/>
              </a:ext>
            </a:extLst>
          </p:cNvPr>
          <p:cNvSpPr txBox="1"/>
          <p:nvPr/>
        </p:nvSpPr>
        <p:spPr>
          <a:xfrm>
            <a:off x="314325" y="1214438"/>
            <a:ext cx="3538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Anchors 3</a:t>
            </a:r>
            <a:r>
              <a:rPr lang="en-US" baseline="30000" dirty="0"/>
              <a:t>rd</a:t>
            </a:r>
            <a:r>
              <a:rPr lang="en-US" dirty="0"/>
              <a:t> floor; samples 1</a:t>
            </a:r>
            <a:r>
              <a:rPr lang="en-US" baseline="30000" dirty="0"/>
              <a:t>st</a:t>
            </a:r>
            <a:r>
              <a:rPr lang="en-US" dirty="0"/>
              <a:t> floor: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6862F-96DB-8345-AB1D-1B313A92B362}"/>
              </a:ext>
            </a:extLst>
          </p:cNvPr>
          <p:cNvSpPr txBox="1"/>
          <p:nvPr/>
        </p:nvSpPr>
        <p:spPr>
          <a:xfrm>
            <a:off x="859269" y="6196355"/>
            <a:ext cx="3526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</a:t>
            </a:r>
            <a:r>
              <a:rPr lang="en-US" sz="1500" dirty="0"/>
              <a:t> coordinates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93561-2863-5F40-91E5-74048DDF63CF}"/>
              </a:ext>
            </a:extLst>
          </p:cNvPr>
          <p:cNvSpPr txBox="1"/>
          <p:nvPr/>
        </p:nvSpPr>
        <p:spPr>
          <a:xfrm>
            <a:off x="5039333" y="6196355"/>
            <a:ext cx="3990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x,y,z</a:t>
            </a:r>
            <a:r>
              <a:rPr lang="en-US" sz="1500" dirty="0"/>
              <a:t> coordinates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776AF-880A-834D-B09B-57286BD95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58" y="2304164"/>
            <a:ext cx="3975551" cy="3735129"/>
          </a:xfrm>
          <a:prstGeom prst="rect">
            <a:avLst/>
          </a:prstGeom>
        </p:spPr>
      </p:pic>
      <p:pic>
        <p:nvPicPr>
          <p:cNvPr id="10" name="Picture 9" descr="Chart, diagram, scatter chart&#10;&#10;Description automatically generated">
            <a:extLst>
              <a:ext uri="{FF2B5EF4-FFF2-40B4-BE49-F238E27FC236}">
                <a16:creationId xmlns:a16="http://schemas.microsoft.com/office/drawing/2014/main" id="{1B4EB93B-D383-E64E-A0C1-F881E4A6B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611" y="2195475"/>
            <a:ext cx="4065704" cy="395250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F364957B-CA0D-864C-B995-CACBD6CB1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1" y="3429000"/>
            <a:ext cx="30480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41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AE7AA-1189-944C-95F7-0DAEA72E96AC}"/>
              </a:ext>
            </a:extLst>
          </p:cNvPr>
          <p:cNvSpPr txBox="1"/>
          <p:nvPr/>
        </p:nvSpPr>
        <p:spPr>
          <a:xfrm>
            <a:off x="314325" y="528637"/>
            <a:ext cx="1150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sets of anchors for 10 times, each time with one round of rotation for initiating with </a:t>
            </a:r>
            <a:r>
              <a:rPr lang="en-US" dirty="0" err="1"/>
              <a:t>DoP</a:t>
            </a:r>
            <a:r>
              <a:rPr lang="en-US" dirty="0"/>
              <a:t>, noise mu = 0&amp;var = 1m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F4667-3222-9A4D-B348-FFCA0862680A}"/>
              </a:ext>
            </a:extLst>
          </p:cNvPr>
          <p:cNvSpPr txBox="1"/>
          <p:nvPr/>
        </p:nvSpPr>
        <p:spPr>
          <a:xfrm>
            <a:off x="314325" y="1214438"/>
            <a:ext cx="350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Anchors 1</a:t>
            </a:r>
            <a:r>
              <a:rPr lang="en-US" baseline="30000" dirty="0"/>
              <a:t>st</a:t>
            </a:r>
            <a:r>
              <a:rPr lang="en-US" dirty="0"/>
              <a:t> floor; samples 1</a:t>
            </a:r>
            <a:r>
              <a:rPr lang="en-US" baseline="30000" dirty="0"/>
              <a:t>st</a:t>
            </a:r>
            <a:r>
              <a:rPr lang="en-US" dirty="0"/>
              <a:t> floor: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6862F-96DB-8345-AB1D-1B313A92B362}"/>
              </a:ext>
            </a:extLst>
          </p:cNvPr>
          <p:cNvSpPr txBox="1"/>
          <p:nvPr/>
        </p:nvSpPr>
        <p:spPr>
          <a:xfrm>
            <a:off x="859269" y="6196355"/>
            <a:ext cx="3526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</a:t>
            </a:r>
            <a:r>
              <a:rPr lang="en-US" sz="1500" dirty="0"/>
              <a:t> coordinates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93561-2863-5F40-91E5-74048DDF63CF}"/>
              </a:ext>
            </a:extLst>
          </p:cNvPr>
          <p:cNvSpPr txBox="1"/>
          <p:nvPr/>
        </p:nvSpPr>
        <p:spPr>
          <a:xfrm>
            <a:off x="5039333" y="6196355"/>
            <a:ext cx="3990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x,y,z</a:t>
            </a:r>
            <a:r>
              <a:rPr lang="en-US" sz="1500" dirty="0"/>
              <a:t> coordinates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8A6DC-4658-424F-9D6E-9479C126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45" y="1900239"/>
            <a:ext cx="3882864" cy="4126762"/>
          </a:xfrm>
          <a:prstGeom prst="rect">
            <a:avLst/>
          </a:prstGeom>
        </p:spPr>
      </p:pic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54A6D574-B9C0-C649-A740-AD426757D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047" y="1900239"/>
            <a:ext cx="3989855" cy="412676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591169D8-0D70-0B46-90D9-91A1CE76F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358" y="3074620"/>
            <a:ext cx="3073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3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AE7AA-1189-944C-95F7-0DAEA72E96AC}"/>
              </a:ext>
            </a:extLst>
          </p:cNvPr>
          <p:cNvSpPr txBox="1"/>
          <p:nvPr/>
        </p:nvSpPr>
        <p:spPr>
          <a:xfrm>
            <a:off x="314325" y="528637"/>
            <a:ext cx="1150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sets of anchors for 10 times, each time with one round of rotation for initiating with </a:t>
            </a:r>
            <a:r>
              <a:rPr lang="en-US" dirty="0" err="1"/>
              <a:t>DoP</a:t>
            </a:r>
            <a:r>
              <a:rPr lang="en-US" dirty="0"/>
              <a:t>, noise mu = 0&amp;var = 1m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F4667-3222-9A4D-B348-FFCA0862680A}"/>
              </a:ext>
            </a:extLst>
          </p:cNvPr>
          <p:cNvSpPr txBox="1"/>
          <p:nvPr/>
        </p:nvSpPr>
        <p:spPr>
          <a:xfrm>
            <a:off x="314325" y="1214438"/>
            <a:ext cx="358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Anchors 2</a:t>
            </a:r>
            <a:r>
              <a:rPr lang="en-US" baseline="30000" dirty="0"/>
              <a:t>nd</a:t>
            </a:r>
            <a:r>
              <a:rPr lang="en-US" dirty="0"/>
              <a:t> floor; samples 1</a:t>
            </a:r>
            <a:r>
              <a:rPr lang="en-US" baseline="30000" dirty="0"/>
              <a:t>st</a:t>
            </a:r>
            <a:r>
              <a:rPr lang="en-US" dirty="0"/>
              <a:t> floor: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6862F-96DB-8345-AB1D-1B313A92B362}"/>
              </a:ext>
            </a:extLst>
          </p:cNvPr>
          <p:cNvSpPr txBox="1"/>
          <p:nvPr/>
        </p:nvSpPr>
        <p:spPr>
          <a:xfrm>
            <a:off x="859269" y="6196355"/>
            <a:ext cx="3526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</a:t>
            </a:r>
            <a:r>
              <a:rPr lang="en-US" sz="1500" dirty="0"/>
              <a:t> coordinates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93561-2863-5F40-91E5-74048DDF63CF}"/>
              </a:ext>
            </a:extLst>
          </p:cNvPr>
          <p:cNvSpPr txBox="1"/>
          <p:nvPr/>
        </p:nvSpPr>
        <p:spPr>
          <a:xfrm>
            <a:off x="5039333" y="6196355"/>
            <a:ext cx="3990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x,y,z</a:t>
            </a:r>
            <a:r>
              <a:rPr lang="en-US" sz="1500" dirty="0"/>
              <a:t> coordinates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C810D4C-1DE0-8C4C-9139-D81C82906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41" y="1900239"/>
            <a:ext cx="3990368" cy="3971546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6CD8C44-813D-CB4E-BA92-A369FC44D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943" y="1900239"/>
            <a:ext cx="3990503" cy="397154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AB53F18-2B30-174D-AE47-1F2F09010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081" y="2990662"/>
            <a:ext cx="30353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87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AE7AA-1189-944C-95F7-0DAEA72E96AC}"/>
              </a:ext>
            </a:extLst>
          </p:cNvPr>
          <p:cNvSpPr txBox="1"/>
          <p:nvPr/>
        </p:nvSpPr>
        <p:spPr>
          <a:xfrm>
            <a:off x="314325" y="528637"/>
            <a:ext cx="1150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sets of anchors for 10 times, each time with one round of rotation for initiating with </a:t>
            </a:r>
            <a:r>
              <a:rPr lang="en-US" dirty="0" err="1"/>
              <a:t>DoP</a:t>
            </a:r>
            <a:r>
              <a:rPr lang="en-US" dirty="0"/>
              <a:t>, noise mu = 0&amp;var = 1m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F4667-3222-9A4D-B348-FFCA0862680A}"/>
              </a:ext>
            </a:extLst>
          </p:cNvPr>
          <p:cNvSpPr txBox="1"/>
          <p:nvPr/>
        </p:nvSpPr>
        <p:spPr>
          <a:xfrm>
            <a:off x="314325" y="1214438"/>
            <a:ext cx="3591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Anchors 3</a:t>
            </a:r>
            <a:r>
              <a:rPr lang="en-US" baseline="30000" dirty="0"/>
              <a:t>rd </a:t>
            </a:r>
            <a:r>
              <a:rPr lang="en-US" dirty="0"/>
              <a:t> floor; samples 1</a:t>
            </a:r>
            <a:r>
              <a:rPr lang="en-US" baseline="30000" dirty="0"/>
              <a:t>st</a:t>
            </a:r>
            <a:r>
              <a:rPr lang="en-US" dirty="0"/>
              <a:t> floor: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6862F-96DB-8345-AB1D-1B313A92B362}"/>
              </a:ext>
            </a:extLst>
          </p:cNvPr>
          <p:cNvSpPr txBox="1"/>
          <p:nvPr/>
        </p:nvSpPr>
        <p:spPr>
          <a:xfrm>
            <a:off x="859269" y="6196355"/>
            <a:ext cx="3526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</a:t>
            </a:r>
            <a:r>
              <a:rPr lang="en-US" sz="1500" dirty="0"/>
              <a:t> coordinates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93561-2863-5F40-91E5-74048DDF63CF}"/>
              </a:ext>
            </a:extLst>
          </p:cNvPr>
          <p:cNvSpPr txBox="1"/>
          <p:nvPr/>
        </p:nvSpPr>
        <p:spPr>
          <a:xfrm>
            <a:off x="5039333" y="6196355"/>
            <a:ext cx="3990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x,y,z</a:t>
            </a:r>
            <a:r>
              <a:rPr lang="en-US" sz="1500" dirty="0"/>
              <a:t> coordinates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27C6FD9-4482-2349-B7D7-68B96EEBE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31" y="1618991"/>
            <a:ext cx="3779515" cy="4024571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AD7565E-E5BF-A34D-83AE-A23F244D6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851" y="1720207"/>
            <a:ext cx="4014850" cy="4024571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A4F86BB9-F643-294D-9148-9B4B935F9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1" y="2704176"/>
            <a:ext cx="30607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82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E96B94-C096-F34A-B98C-BECEC53A12ED}"/>
              </a:ext>
            </a:extLst>
          </p:cNvPr>
          <p:cNvSpPr txBox="1"/>
          <p:nvPr/>
        </p:nvSpPr>
        <p:spPr>
          <a:xfrm>
            <a:off x="446569" y="893134"/>
            <a:ext cx="9760687" cy="1148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Analysis: the errors caused by difference in z axis and anchor locations are mostly 	  reflected on the z axis;</a:t>
            </a:r>
          </a:p>
          <a:p>
            <a:r>
              <a:rPr lang="en-US" sz="2200" dirty="0"/>
              <a:t>	  localization on </a:t>
            </a:r>
            <a:r>
              <a:rPr lang="en-US" sz="2200" dirty="0" err="1"/>
              <a:t>x,y</a:t>
            </a:r>
            <a:r>
              <a:rPr lang="en-US" sz="2200" dirty="0"/>
              <a:t> axis is robust to the above changes  </a:t>
            </a:r>
          </a:p>
        </p:txBody>
      </p:sp>
    </p:spTree>
    <p:extLst>
      <p:ext uri="{BB962C8B-B14F-4D97-AF65-F5344CB8AC3E}">
        <p14:creationId xmlns:p14="http://schemas.microsoft.com/office/powerpoint/2010/main" val="193326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E0639C-E771-D54C-B929-922572527EC1}"/>
              </a:ext>
            </a:extLst>
          </p:cNvPr>
          <p:cNvSpPr txBox="1"/>
          <p:nvPr/>
        </p:nvSpPr>
        <p:spPr>
          <a:xfrm>
            <a:off x="555171" y="849085"/>
            <a:ext cx="650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few sample points a lot iterations plot result positions on 3D plot;</a:t>
            </a:r>
          </a:p>
          <a:p>
            <a:r>
              <a:rPr lang="en-US" dirty="0"/>
              <a:t>Always anchor0 initiate;</a:t>
            </a:r>
          </a:p>
          <a:p>
            <a:r>
              <a:rPr lang="en-US" dirty="0"/>
              <a:t>One ground truth for each graph</a:t>
            </a:r>
          </a:p>
        </p:txBody>
      </p:sp>
    </p:spTree>
    <p:extLst>
      <p:ext uri="{BB962C8B-B14F-4D97-AF65-F5344CB8AC3E}">
        <p14:creationId xmlns:p14="http://schemas.microsoft.com/office/powerpoint/2010/main" val="1648727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8356CF-B8EB-BF4D-8CC3-D7D24080D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59" y="0"/>
            <a:ext cx="9982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28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6E4000F4-5B0B-1B49-8DA5-EB32AC857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DF71F4B1-15AC-A84B-ABB4-D46B0660B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417864"/>
            <a:ext cx="5842000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CDDAD4-897A-6849-8532-B6E8D5355107}"/>
              </a:ext>
            </a:extLst>
          </p:cNvPr>
          <p:cNvSpPr txBox="1"/>
          <p:nvPr/>
        </p:nvSpPr>
        <p:spPr>
          <a:xfrm>
            <a:off x="946485" y="481263"/>
            <a:ext cx="24675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3D solver 3D plot</a:t>
            </a:r>
          </a:p>
        </p:txBody>
      </p:sp>
    </p:spTree>
    <p:extLst>
      <p:ext uri="{BB962C8B-B14F-4D97-AF65-F5344CB8AC3E}">
        <p14:creationId xmlns:p14="http://schemas.microsoft.com/office/powerpoint/2010/main" val="1680955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DF4F676C-C7B7-FB44-93E4-6B18438E4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FC736BF-43A6-934F-AAA6-C05480173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36887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1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3115729A-41C8-4742-A2D5-6758B4106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3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75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CDDAD4-897A-6849-8532-B6E8D5355107}"/>
              </a:ext>
            </a:extLst>
          </p:cNvPr>
          <p:cNvSpPr txBox="1"/>
          <p:nvPr/>
        </p:nvSpPr>
        <p:spPr>
          <a:xfrm>
            <a:off x="946485" y="481263"/>
            <a:ext cx="33750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3D solver Projected plot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2F72EE8-B154-004B-9211-AE891F574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671"/>
            <a:ext cx="5842000" cy="43815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D034F71-2086-4840-B108-D9D2F12F0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8671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36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F1FBFFA-39D4-7F4C-AF70-1606AF5E6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5924CDB-E712-8A40-B9AC-7A2928B2B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19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6F4AE6D-6E76-FC4F-9B57-32EA92806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2BC71AA-529F-5947-9CEF-23FC3AC45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603" y="2178885"/>
            <a:ext cx="4388514" cy="25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CDDAD4-897A-6849-8532-B6E8D5355107}"/>
              </a:ext>
            </a:extLst>
          </p:cNvPr>
          <p:cNvSpPr txBox="1"/>
          <p:nvPr/>
        </p:nvSpPr>
        <p:spPr>
          <a:xfrm>
            <a:off x="946485" y="481263"/>
            <a:ext cx="33750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2D solver Projected plot</a:t>
            </a:r>
          </a:p>
        </p:txBody>
      </p:sp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551E87A6-A42F-7B4C-AC11-AF6BC1A5C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74" y="1238250"/>
            <a:ext cx="5842000" cy="43815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FC2346-4F99-8C40-9026-41FAC0BE0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82366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63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C6C7B65-7490-9148-AD7B-11809A43E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2388059-5518-F44A-888C-B5195BF40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748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02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BF6D780-35C4-DF41-BEB0-0A1CF68E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7D9B03F-C215-624A-A796-87A6E4DEF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71" y="2378075"/>
            <a:ext cx="5285234" cy="21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91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3ACCE-AEC2-B842-82ED-E8D1E380C531}"/>
              </a:ext>
            </a:extLst>
          </p:cNvPr>
          <p:cNvSpPr txBox="1"/>
          <p:nvPr/>
        </p:nvSpPr>
        <p:spPr>
          <a:xfrm>
            <a:off x="304801" y="529389"/>
            <a:ext cx="1052858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Analysis: by using anchors on the 3</a:t>
            </a:r>
            <a:r>
              <a:rPr lang="en-US" baseline="30000" dirty="0"/>
              <a:t>rd</a:t>
            </a:r>
            <a:r>
              <a:rPr lang="en-US" dirty="0"/>
              <a:t> floor and sample points on the first floor, </a:t>
            </a:r>
          </a:p>
          <a:p>
            <a:r>
              <a:rPr lang="en-US" dirty="0"/>
              <a:t>the projected error produced by 2D solver is generally smaller than the projected </a:t>
            </a:r>
          </a:p>
          <a:p>
            <a:r>
              <a:rPr lang="en-US" dirty="0"/>
              <a:t>Error produced by 3D solver</a:t>
            </a:r>
          </a:p>
          <a:p>
            <a:endParaRPr lang="en-US" dirty="0"/>
          </a:p>
          <a:p>
            <a:r>
              <a:rPr lang="en-US" dirty="0"/>
              <a:t>Reasons could be </a:t>
            </a:r>
            <a:r>
              <a:rPr lang="en-US" dirty="0" err="1"/>
              <a:t>scipy</a:t>
            </a:r>
            <a:r>
              <a:rPr lang="en-US" dirty="0"/>
              <a:t> finds local minimal with a large z coordinate(vertical “half hyperbola”,</a:t>
            </a:r>
          </a:p>
          <a:p>
            <a:r>
              <a:rPr lang="en-US" dirty="0"/>
              <a:t> and that brings large errors to x y coordinates </a:t>
            </a:r>
          </a:p>
          <a:p>
            <a:endParaRPr lang="en-US" dirty="0"/>
          </a:p>
          <a:p>
            <a:r>
              <a:rPr lang="en-US" dirty="0"/>
              <a:t>Need at least 3 responders to generate single location result in hyperbolic model. Increase number of anchors:</a:t>
            </a:r>
          </a:p>
          <a:p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7D80FA3-7A06-0343-BB7F-0CE770F1C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55" y="3114712"/>
            <a:ext cx="3263900" cy="346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B9A005-D2AB-B748-B3C6-026B221DBF58}"/>
              </a:ext>
            </a:extLst>
          </p:cNvPr>
          <p:cNvSpPr txBox="1"/>
          <p:nvPr/>
        </p:nvSpPr>
        <p:spPr>
          <a:xfrm>
            <a:off x="4823832" y="3558623"/>
            <a:ext cx="56285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with 5 anchors &amp; at least 3 responders in each combo</a:t>
            </a:r>
          </a:p>
          <a:p>
            <a:r>
              <a:rPr lang="en-US" dirty="0"/>
              <a:t>3D model still generates larger errors on </a:t>
            </a:r>
            <a:r>
              <a:rPr lang="en-US" dirty="0" err="1"/>
              <a:t>xy</a:t>
            </a:r>
            <a:r>
              <a:rPr lang="en-US" dirty="0"/>
              <a:t> coordinates.</a:t>
            </a:r>
          </a:p>
          <a:p>
            <a:r>
              <a:rPr lang="en-US" dirty="0"/>
              <a:t>Could be caused by converging in 3D model </a:t>
            </a:r>
          </a:p>
        </p:txBody>
      </p:sp>
    </p:spTree>
    <p:extLst>
      <p:ext uri="{BB962C8B-B14F-4D97-AF65-F5344CB8AC3E}">
        <p14:creationId xmlns:p14="http://schemas.microsoft.com/office/powerpoint/2010/main" val="4221961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E15C6E-173A-3E40-926F-A46715BB11B2}"/>
              </a:ext>
            </a:extLst>
          </p:cNvPr>
          <p:cNvSpPr txBox="1"/>
          <p:nvPr/>
        </p:nvSpPr>
        <p:spPr>
          <a:xfrm>
            <a:off x="320040" y="533400"/>
            <a:ext cx="617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Originality:</a:t>
            </a:r>
          </a:p>
          <a:p>
            <a:r>
              <a:rPr lang="en-US" dirty="0"/>
              <a:t>None of the current works tackle the </a:t>
            </a:r>
            <a:r>
              <a:rPr lang="en-US" dirty="0" err="1"/>
              <a:t>NLoS</a:t>
            </a:r>
            <a:r>
              <a:rPr lang="en-US" dirty="0"/>
              <a:t> problem for indoor localization by focusing on signal attenuation and distortion in complicated real world environment.</a:t>
            </a:r>
          </a:p>
          <a:p>
            <a:endParaRPr lang="en-US" dirty="0"/>
          </a:p>
          <a:p>
            <a:r>
              <a:rPr lang="en-US" dirty="0"/>
              <a:t>Classify signals into </a:t>
            </a:r>
            <a:r>
              <a:rPr lang="en-US" dirty="0" err="1"/>
              <a:t>LoS</a:t>
            </a:r>
            <a:r>
              <a:rPr lang="en-US" dirty="0"/>
              <a:t>, </a:t>
            </a:r>
            <a:r>
              <a:rPr lang="en-US" dirty="0" err="1"/>
              <a:t>NLoS</a:t>
            </a:r>
            <a:r>
              <a:rPr lang="en-US" dirty="0"/>
              <a:t>, and severe </a:t>
            </a:r>
            <a:r>
              <a:rPr lang="en-US" dirty="0" err="1"/>
              <a:t>NLoS</a:t>
            </a:r>
            <a:r>
              <a:rPr lang="en-US" dirty="0"/>
              <a:t> based on signal strength</a:t>
            </a:r>
          </a:p>
          <a:p>
            <a:endParaRPr lang="en-US" dirty="0"/>
          </a:p>
          <a:p>
            <a:r>
              <a:rPr lang="en-US" dirty="0"/>
              <a:t>Information needed:</a:t>
            </a:r>
          </a:p>
          <a:p>
            <a:r>
              <a:rPr lang="en-US" dirty="0"/>
              <a:t>Energy path loss;</a:t>
            </a:r>
          </a:p>
          <a:p>
            <a:r>
              <a:rPr lang="en-US" dirty="0"/>
              <a:t>Energy lost for each reflection;</a:t>
            </a:r>
          </a:p>
          <a:p>
            <a:r>
              <a:rPr lang="en-US" dirty="0"/>
              <a:t>…. For each wall penetration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93DBAE-5352-1147-B466-43BD1D4F6BBE}"/>
              </a:ext>
            </a:extLst>
          </p:cNvPr>
          <p:cNvSpPr txBox="1"/>
          <p:nvPr/>
        </p:nvSpPr>
        <p:spPr>
          <a:xfrm>
            <a:off x="320040" y="4800600"/>
            <a:ext cx="482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NLoS</a:t>
            </a:r>
            <a:r>
              <a:rPr lang="en-US" dirty="0"/>
              <a:t> Identification also based on energy strength</a:t>
            </a:r>
          </a:p>
        </p:txBody>
      </p:sp>
    </p:spTree>
    <p:extLst>
      <p:ext uri="{BB962C8B-B14F-4D97-AF65-F5344CB8AC3E}">
        <p14:creationId xmlns:p14="http://schemas.microsoft.com/office/powerpoint/2010/main" val="1650386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B68E4698-D538-354F-BD8C-1DFF3716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969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683AD781-9351-A64E-BA3F-3038D1273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14450"/>
            <a:ext cx="5842000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8325F-EA41-3643-9B59-5428E2D9A797}"/>
              </a:ext>
            </a:extLst>
          </p:cNvPr>
          <p:cNvSpPr txBox="1"/>
          <p:nvPr/>
        </p:nvSpPr>
        <p:spPr>
          <a:xfrm>
            <a:off x="1074820" y="513348"/>
            <a:ext cx="121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3D Results</a:t>
            </a:r>
          </a:p>
        </p:txBody>
      </p:sp>
    </p:spTree>
    <p:extLst>
      <p:ext uri="{BB962C8B-B14F-4D97-AF65-F5344CB8AC3E}">
        <p14:creationId xmlns:p14="http://schemas.microsoft.com/office/powerpoint/2010/main" val="2483801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851B7AFF-E748-8143-8CFA-0F080E159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18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6FE22EC6-CA2D-B741-AAE1-1CEF940EC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71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20BFDDF5-E789-9249-9AB9-198E62FA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86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9B070C-91EA-724A-9AC2-FD094BACC468}"/>
              </a:ext>
            </a:extLst>
          </p:cNvPr>
          <p:cNvSpPr txBox="1"/>
          <p:nvPr/>
        </p:nvSpPr>
        <p:spPr>
          <a:xfrm>
            <a:off x="734291" y="623454"/>
            <a:ext cx="21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Projected 3D Results</a:t>
            </a:r>
          </a:p>
        </p:txBody>
      </p:sp>
      <p:pic>
        <p:nvPicPr>
          <p:cNvPr id="4" name="Picture 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85C04F09-8F1C-0A40-8DC0-EE88E207B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362941"/>
            <a:ext cx="5842000" cy="43815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5780E80-6580-AA4D-9392-7289A265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63" y="1362941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64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6A3FAF7-A550-9346-9FF0-D51528994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982F7EB-15F7-8442-857D-C91902B8B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09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66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F4DA44F-D5DF-FA42-AAD8-C29C52B59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51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3FF208-9462-844F-AFCB-25EDEA83A7CF}"/>
              </a:ext>
            </a:extLst>
          </p:cNvPr>
          <p:cNvSpPr txBox="1"/>
          <p:nvPr/>
        </p:nvSpPr>
        <p:spPr>
          <a:xfrm>
            <a:off x="803564" y="678873"/>
            <a:ext cx="21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Projected 2D Results</a:t>
            </a:r>
          </a:p>
        </p:txBody>
      </p:sp>
      <p:pic>
        <p:nvPicPr>
          <p:cNvPr id="4" name="Picture 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55452ED8-D7EB-C745-9263-090FDE34F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9" y="1376795"/>
            <a:ext cx="5842000" cy="43815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8A7F335-305B-8745-A6A5-1455506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198" y="1473777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15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130B011-86A8-E547-9048-EC29B7C48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17C8C5A-5244-9C46-8605-7537D6DF0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80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1B1D352-18A4-E947-BC28-9474E2E82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09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AF4056D-021F-CA4A-9438-57BF3502F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145" y="1873250"/>
            <a:ext cx="3810000" cy="311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DD342C-5C80-8749-AE4B-2B7EADCAEBE4}"/>
              </a:ext>
            </a:extLst>
          </p:cNvPr>
          <p:cNvSpPr txBox="1"/>
          <p:nvPr/>
        </p:nvSpPr>
        <p:spPr>
          <a:xfrm>
            <a:off x="5335218" y="5273386"/>
            <a:ext cx="70422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Anchors on 3</a:t>
            </a:r>
            <a:r>
              <a:rPr lang="en-US" baseline="30000" dirty="0"/>
              <a:t>rd</a:t>
            </a:r>
            <a:r>
              <a:rPr lang="en-US" dirty="0"/>
              <a:t> floor; Sample points on 1</a:t>
            </a:r>
            <a:r>
              <a:rPr lang="en-US" baseline="30000" dirty="0"/>
              <a:t>st</a:t>
            </a:r>
            <a:r>
              <a:rPr lang="en-US" dirty="0"/>
              <a:t> floor:</a:t>
            </a:r>
          </a:p>
          <a:p>
            <a:r>
              <a:rPr lang="en-US" dirty="0"/>
              <a:t>Median error produced by 3D model on </a:t>
            </a:r>
            <a:r>
              <a:rPr lang="en-US" dirty="0" err="1"/>
              <a:t>xy</a:t>
            </a:r>
            <a:r>
              <a:rPr lang="en-US" dirty="0"/>
              <a:t> axis is smaller than median</a:t>
            </a:r>
          </a:p>
          <a:p>
            <a:r>
              <a:rPr lang="en-US" dirty="0"/>
              <a:t>Error produced by 2D model</a:t>
            </a:r>
          </a:p>
          <a:p>
            <a:r>
              <a:rPr lang="en-US" dirty="0"/>
              <a:t>Thus, using 3D model can potentially help us to determine whether users</a:t>
            </a:r>
          </a:p>
          <a:p>
            <a:r>
              <a:rPr lang="en-US" dirty="0"/>
              <a:t>Are using anchors from the correct floor numbers.</a:t>
            </a:r>
          </a:p>
        </p:txBody>
      </p:sp>
    </p:spTree>
    <p:extLst>
      <p:ext uri="{BB962C8B-B14F-4D97-AF65-F5344CB8AC3E}">
        <p14:creationId xmlns:p14="http://schemas.microsoft.com/office/powerpoint/2010/main" val="3639900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031967-2653-EB41-BA37-3768D32EE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257" y="0"/>
            <a:ext cx="5141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66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4E174C-8FE1-CC47-8CDA-EAA438E7B4E7}"/>
              </a:ext>
            </a:extLst>
          </p:cNvPr>
          <p:cNvSpPr txBox="1"/>
          <p:nvPr/>
        </p:nvSpPr>
        <p:spPr>
          <a:xfrm>
            <a:off x="1094869" y="1257027"/>
            <a:ext cx="9387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time: light computation</a:t>
            </a:r>
          </a:p>
          <a:p>
            <a:r>
              <a:rPr lang="en-US" dirty="0"/>
              <a:t>Idea:</a:t>
            </a:r>
          </a:p>
          <a:p>
            <a:r>
              <a:rPr lang="en-US" dirty="0"/>
              <a:t>Try to pick the actual first path signal (exclude first path signals in severe </a:t>
            </a:r>
            <a:r>
              <a:rPr lang="en-US" dirty="0" err="1"/>
              <a:t>NLoS</a:t>
            </a:r>
            <a:r>
              <a:rPr lang="en-US" dirty="0"/>
              <a:t> by setting threshold)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A63E2-68A8-E142-BBA2-3CA96908DD0B}"/>
              </a:ext>
            </a:extLst>
          </p:cNvPr>
          <p:cNvSpPr txBox="1"/>
          <p:nvPr/>
        </p:nvSpPr>
        <p:spPr>
          <a:xfrm>
            <a:off x="1094869" y="2457450"/>
            <a:ext cx="822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How: labeling anchor signals(anchor id); set threshold by testing FP_PW in </a:t>
            </a:r>
            <a:r>
              <a:rPr lang="en-US" dirty="0" err="1"/>
              <a:t>NLoS</a:t>
            </a:r>
            <a:r>
              <a:rPr lang="en-US" dirty="0"/>
              <a:t> setup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DA46C-87D3-9E4B-9991-9D3F4BC4BE23}"/>
              </a:ext>
            </a:extLst>
          </p:cNvPr>
          <p:cNvSpPr txBox="1"/>
          <p:nvPr/>
        </p:nvSpPr>
        <p:spPr>
          <a:xfrm>
            <a:off x="1094869" y="3125024"/>
            <a:ext cx="102832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Information needed:</a:t>
            </a:r>
          </a:p>
          <a:p>
            <a:r>
              <a:rPr lang="en-US" dirty="0"/>
              <a:t>How does Arduino pick first path power(can we assume it to be close enough)(DW1000.getFirstPathPower())</a:t>
            </a:r>
          </a:p>
          <a:p>
            <a:r>
              <a:rPr lang="en-US" dirty="0"/>
              <a:t>If so, how to get the arrival time of the first path signal in Arduino</a:t>
            </a:r>
          </a:p>
          <a:p>
            <a:r>
              <a:rPr lang="en-US" dirty="0"/>
              <a:t>Which signal are we using for current </a:t>
            </a:r>
            <a:r>
              <a:rPr lang="en-US" dirty="0" err="1"/>
              <a:t>TDoA</a:t>
            </a:r>
            <a:r>
              <a:rPr lang="en-US" dirty="0"/>
              <a:t> calculation? FP/peak signal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8D8F4-607B-7E44-AE39-D8CA2A2F2A56}"/>
              </a:ext>
            </a:extLst>
          </p:cNvPr>
          <p:cNvSpPr txBox="1"/>
          <p:nvPr/>
        </p:nvSpPr>
        <p:spPr>
          <a:xfrm flipH="1">
            <a:off x="1094869" y="589547"/>
            <a:ext cx="933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calculate tag location in 3d environments in real time with </a:t>
            </a:r>
            <a:r>
              <a:rPr lang="en-US" dirty="0" err="1"/>
              <a:t>NLoS</a:t>
            </a:r>
            <a:r>
              <a:rPr lang="en-US" dirty="0"/>
              <a:t> </a:t>
            </a:r>
            <a:r>
              <a:rPr lang="en-US" dirty="0" err="1"/>
              <a:t>TDoA</a:t>
            </a:r>
            <a:r>
              <a:rPr lang="en-US" dirty="0"/>
              <a:t> based on </a:t>
            </a:r>
            <a:r>
              <a:rPr lang="en-US" dirty="0" err="1"/>
              <a:t>PnPLoc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16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B36992-31E9-8C4B-991C-48AAEBC0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04" y="0"/>
            <a:ext cx="10415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8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06BA5E-9DFF-FE4B-ACC2-20F759DCE1BA}"/>
              </a:ext>
            </a:extLst>
          </p:cNvPr>
          <p:cNvSpPr txBox="1"/>
          <p:nvPr/>
        </p:nvSpPr>
        <p:spPr>
          <a:xfrm>
            <a:off x="457200" y="711200"/>
            <a:ext cx="8273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Reason for </a:t>
            </a:r>
            <a:r>
              <a:rPr lang="en-US" dirty="0" err="1"/>
              <a:t>erroreous</a:t>
            </a:r>
            <a:r>
              <a:rPr lang="en-US" dirty="0"/>
              <a:t> </a:t>
            </a:r>
            <a:r>
              <a:rPr lang="en-US" dirty="0" err="1"/>
              <a:t>pollTxTime</a:t>
            </a:r>
            <a:r>
              <a:rPr lang="en-US" dirty="0"/>
              <a:t>; </a:t>
            </a:r>
            <a:r>
              <a:rPr lang="en-US" dirty="0" err="1"/>
              <a:t>respRxTime</a:t>
            </a:r>
            <a:r>
              <a:rPr lang="en-US" dirty="0"/>
              <a:t>…:</a:t>
            </a:r>
          </a:p>
          <a:p>
            <a:pPr marL="342900" indent="-342900">
              <a:buAutoNum type="arabicPeriod"/>
            </a:pPr>
            <a:r>
              <a:rPr lang="en-US" dirty="0"/>
              <a:t>signal processing time within Arduino board (causes 20cm of error) happens in </a:t>
            </a:r>
            <a:r>
              <a:rPr lang="en-US" dirty="0" err="1"/>
              <a:t>LoS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Recorded time for the wrong signal</a:t>
            </a:r>
          </a:p>
        </p:txBody>
      </p:sp>
    </p:spTree>
    <p:extLst>
      <p:ext uri="{BB962C8B-B14F-4D97-AF65-F5344CB8AC3E}">
        <p14:creationId xmlns:p14="http://schemas.microsoft.com/office/powerpoint/2010/main" val="812392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3F083F-9220-3A48-A790-CF4D2B0CA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26" y="0"/>
            <a:ext cx="8345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05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3662</TotalTime>
  <Words>1372</Words>
  <Application>Microsoft Macintosh PowerPoint</Application>
  <PresentationFormat>Widescreen</PresentationFormat>
  <Paragraphs>133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Yin, Zixin</dc:creator>
  <cp:lastModifiedBy>Yin, Zixin</cp:lastModifiedBy>
  <cp:revision>37</cp:revision>
  <dcterms:created xsi:type="dcterms:W3CDTF">2022-01-26T20:04:27Z</dcterms:created>
  <dcterms:modified xsi:type="dcterms:W3CDTF">2022-03-26T01:17:23Z</dcterms:modified>
</cp:coreProperties>
</file>